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charset="1" panose="00000500000000000000"/>
      <p:regular r:id="rId10"/>
    </p:embeddedFont>
    <p:embeddedFont>
      <p:font typeface="Montserrat Bold" charset="1" panose="00000800000000000000"/>
      <p:regular r:id="rId11"/>
    </p:embeddedFont>
    <p:embeddedFont>
      <p:font typeface="Montserrat Italics" charset="1" panose="00000500000000000000"/>
      <p:regular r:id="rId12"/>
    </p:embeddedFont>
    <p:embeddedFont>
      <p:font typeface="Montserrat Bold Italics" charset="1" panose="00000800000000000000"/>
      <p:regular r:id="rId13"/>
    </p:embeddedFont>
    <p:embeddedFont>
      <p:font typeface="Montserrat Thin" charset="1" panose="00000300000000000000"/>
      <p:regular r:id="rId14"/>
    </p:embeddedFont>
    <p:embeddedFont>
      <p:font typeface="Montserrat Thin Italics" charset="1" panose="00000300000000000000"/>
      <p:regular r:id="rId15"/>
    </p:embeddedFont>
    <p:embeddedFont>
      <p:font typeface="Montserrat Extra-Light" charset="1" panose="00000300000000000000"/>
      <p:regular r:id="rId16"/>
    </p:embeddedFont>
    <p:embeddedFont>
      <p:font typeface="Montserrat Extra-Light Italics" charset="1" panose="00000300000000000000"/>
      <p:regular r:id="rId17"/>
    </p:embeddedFont>
    <p:embeddedFont>
      <p:font typeface="Montserrat Light" charset="1" panose="00000400000000000000"/>
      <p:regular r:id="rId18"/>
    </p:embeddedFont>
    <p:embeddedFont>
      <p:font typeface="Montserrat Light Italics" charset="1" panose="00000400000000000000"/>
      <p:regular r:id="rId19"/>
    </p:embeddedFont>
    <p:embeddedFont>
      <p:font typeface="Montserrat Medium" charset="1" panose="00000600000000000000"/>
      <p:regular r:id="rId20"/>
    </p:embeddedFont>
    <p:embeddedFont>
      <p:font typeface="Montserrat Medium Italics" charset="1" panose="00000600000000000000"/>
      <p:regular r:id="rId21"/>
    </p:embeddedFont>
    <p:embeddedFont>
      <p:font typeface="Montserrat Semi-Bold" charset="1" panose="00000700000000000000"/>
      <p:regular r:id="rId22"/>
    </p:embeddedFont>
    <p:embeddedFont>
      <p:font typeface="Montserrat Semi-Bold Italics" charset="1" panose="00000700000000000000"/>
      <p:regular r:id="rId23"/>
    </p:embeddedFont>
    <p:embeddedFont>
      <p:font typeface="Montserrat Ultra-Bold" charset="1" panose="00000900000000000000"/>
      <p:regular r:id="rId24"/>
    </p:embeddedFont>
    <p:embeddedFont>
      <p:font typeface="Montserrat Ultra-Bold Italics" charset="1" panose="00000900000000000000"/>
      <p:regular r:id="rId25"/>
    </p:embeddedFont>
    <p:embeddedFont>
      <p:font typeface="Montserrat Heavy" charset="1" panose="00000A00000000000000"/>
      <p:regular r:id="rId26"/>
    </p:embeddedFont>
    <p:embeddedFont>
      <p:font typeface="Montserrat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140129" y="0"/>
            <a:ext cx="13752709" cy="14935590"/>
          </a:xfrm>
          <a:custGeom>
            <a:avLst/>
            <a:gdLst/>
            <a:ahLst/>
            <a:cxnLst/>
            <a:rect r="r" b="b" t="t" l="l"/>
            <a:pathLst>
              <a:path h="14935590" w="13752709">
                <a:moveTo>
                  <a:pt x="0" y="0"/>
                </a:moveTo>
                <a:lnTo>
                  <a:pt x="13752709" y="0"/>
                </a:lnTo>
                <a:lnTo>
                  <a:pt x="13752709" y="14935590"/>
                </a:lnTo>
                <a:lnTo>
                  <a:pt x="0" y="14935590"/>
                </a:lnTo>
                <a:lnTo>
                  <a:pt x="0" y="0"/>
                </a:lnTo>
                <a:close/>
              </a:path>
            </a:pathLst>
          </a:custGeom>
          <a:blipFill>
            <a:blip r:embed="rId3">
              <a:alphaModFix amt="55000"/>
            </a:blip>
            <a:stretch>
              <a:fillRect l="-6409" t="-3883" r="-6409" b="0"/>
            </a:stretch>
          </a:blipFill>
        </p:spPr>
      </p:sp>
      <p:sp>
        <p:nvSpPr>
          <p:cNvPr name="AutoShape 4" id="4"/>
          <p:cNvSpPr/>
          <p:nvPr/>
        </p:nvSpPr>
        <p:spPr>
          <a:xfrm rot="-7020778">
            <a:off x="-6402716" y="821505"/>
            <a:ext cx="16230600" cy="10441156"/>
          </a:xfrm>
          <a:prstGeom prst="rect">
            <a:avLst/>
          </a:prstGeom>
          <a:solidFill>
            <a:srgbClr val="029FBB"/>
          </a:solidFill>
        </p:spPr>
      </p:sp>
      <p:sp>
        <p:nvSpPr>
          <p:cNvPr name="AutoShape 5" id="5"/>
          <p:cNvSpPr/>
          <p:nvPr/>
        </p:nvSpPr>
        <p:spPr>
          <a:xfrm rot="-7020778">
            <a:off x="-7861675" y="821505"/>
            <a:ext cx="16230600" cy="10441156"/>
          </a:xfrm>
          <a:prstGeom prst="rect">
            <a:avLst/>
          </a:prstGeom>
          <a:solidFill>
            <a:srgbClr val="01AECD"/>
          </a:solidFill>
        </p:spPr>
      </p:sp>
      <p:sp>
        <p:nvSpPr>
          <p:cNvPr name="AutoShape 6" id="6"/>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7" id="7"/>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Freeform 11" id="11"/>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97913" y="4799773"/>
            <a:ext cx="7398432" cy="3615833"/>
          </a:xfrm>
          <a:prstGeom prst="rect">
            <a:avLst/>
          </a:prstGeom>
        </p:spPr>
        <p:txBody>
          <a:bodyPr anchor="t" rtlCol="false" tIns="0" lIns="0" bIns="0" rIns="0">
            <a:spAutoFit/>
          </a:bodyPr>
          <a:lstStyle/>
          <a:p>
            <a:pPr algn="ctr">
              <a:lnSpc>
                <a:spcPts val="6081"/>
              </a:lnSpc>
            </a:pPr>
            <a:r>
              <a:rPr lang="en-US" sz="6833" spc="-403">
                <a:solidFill>
                  <a:srgbClr val="FFFFFF"/>
                </a:solidFill>
                <a:latin typeface="Montserrat Bold Italics"/>
              </a:rPr>
              <a:t>OESON TRAINING </a:t>
            </a:r>
          </a:p>
          <a:p>
            <a:pPr algn="ctr">
              <a:lnSpc>
                <a:spcPts val="6081"/>
              </a:lnSpc>
            </a:pPr>
            <a:r>
              <a:rPr lang="en-US" sz="6833" spc="-403">
                <a:solidFill>
                  <a:srgbClr val="FFFFFF"/>
                </a:solidFill>
                <a:latin typeface="Montserrat Bold Italics"/>
              </a:rPr>
              <a:t>FINAL PROJECT: DEEP LEARING-</a:t>
            </a:r>
          </a:p>
          <a:p>
            <a:pPr algn="ctr">
              <a:lnSpc>
                <a:spcPts val="6081"/>
              </a:lnSpc>
            </a:pPr>
          </a:p>
          <a:p>
            <a:pPr algn="ctr">
              <a:lnSpc>
                <a:spcPts val="4087"/>
              </a:lnSpc>
            </a:pPr>
            <a:r>
              <a:rPr lang="en-US" sz="4593" spc="-270">
                <a:solidFill>
                  <a:srgbClr val="FFFFFF"/>
                </a:solidFill>
                <a:latin typeface="Montserrat Bold Italics"/>
              </a:rPr>
              <a:t>HUMAN OR CAR?</a:t>
            </a:r>
          </a:p>
        </p:txBody>
      </p:sp>
      <p:sp>
        <p:nvSpPr>
          <p:cNvPr name="TextBox 14" id="14"/>
          <p:cNvSpPr txBox="true"/>
          <p:nvPr/>
        </p:nvSpPr>
        <p:spPr>
          <a:xfrm rot="0">
            <a:off x="-1495324" y="9056685"/>
            <a:ext cx="7398432" cy="438783"/>
          </a:xfrm>
          <a:prstGeom prst="rect">
            <a:avLst/>
          </a:prstGeom>
        </p:spPr>
        <p:txBody>
          <a:bodyPr anchor="t" rtlCol="false" tIns="0" lIns="0" bIns="0" rIns="0">
            <a:spAutoFit/>
          </a:bodyPr>
          <a:lstStyle/>
          <a:p>
            <a:pPr algn="ctr">
              <a:lnSpc>
                <a:spcPts val="3640"/>
              </a:lnSpc>
            </a:pPr>
            <a:r>
              <a:rPr lang="en-US" sz="2600">
                <a:solidFill>
                  <a:srgbClr val="000000"/>
                </a:solidFill>
                <a:latin typeface="Montserrat Bold"/>
              </a:rPr>
              <a:t>BY ANASS EL AQLI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4653816" y="8748191"/>
            <a:ext cx="12389724" cy="725202"/>
          </a:xfrm>
          <a:custGeom>
            <a:avLst/>
            <a:gdLst/>
            <a:ahLst/>
            <a:cxnLst/>
            <a:rect r="r" b="b" t="t" l="l"/>
            <a:pathLst>
              <a:path h="725202" w="12389724">
                <a:moveTo>
                  <a:pt x="0" y="0"/>
                </a:moveTo>
                <a:lnTo>
                  <a:pt x="12389724" y="0"/>
                </a:lnTo>
                <a:lnTo>
                  <a:pt x="12389724" y="725203"/>
                </a:lnTo>
                <a:lnTo>
                  <a:pt x="0" y="725203"/>
                </a:lnTo>
                <a:lnTo>
                  <a:pt x="0" y="0"/>
                </a:lnTo>
                <a:close/>
              </a:path>
            </a:pathLst>
          </a:custGeom>
          <a:blipFill>
            <a:blip r:embed="rId4"/>
            <a:stretch>
              <a:fillRect l="0" t="0" r="0" b="0"/>
            </a:stretch>
          </a:blipFill>
        </p:spPr>
      </p:sp>
      <p:sp>
        <p:nvSpPr>
          <p:cNvPr name="Freeform 7" id="7"/>
          <p:cNvSpPr/>
          <p:nvPr/>
        </p:nvSpPr>
        <p:spPr>
          <a:xfrm flipH="false" flipV="false" rot="0">
            <a:off x="4653816" y="8114656"/>
            <a:ext cx="12400555" cy="519235"/>
          </a:xfrm>
          <a:custGeom>
            <a:avLst/>
            <a:gdLst/>
            <a:ahLst/>
            <a:cxnLst/>
            <a:rect r="r" b="b" t="t" l="l"/>
            <a:pathLst>
              <a:path h="519235" w="12400555">
                <a:moveTo>
                  <a:pt x="0" y="0"/>
                </a:moveTo>
                <a:lnTo>
                  <a:pt x="12400555" y="0"/>
                </a:lnTo>
                <a:lnTo>
                  <a:pt x="12400555" y="519235"/>
                </a:lnTo>
                <a:lnTo>
                  <a:pt x="0" y="519235"/>
                </a:lnTo>
                <a:lnTo>
                  <a:pt x="0" y="0"/>
                </a:lnTo>
                <a:close/>
              </a:path>
            </a:pathLst>
          </a:custGeom>
          <a:blipFill>
            <a:blip r:embed="rId5"/>
            <a:stretch>
              <a:fillRect l="0" t="0" r="0" b="0"/>
            </a:stretch>
          </a:blipFill>
        </p:spPr>
      </p:sp>
      <p:sp>
        <p:nvSpPr>
          <p:cNvPr name="Freeform 8" id="8"/>
          <p:cNvSpPr/>
          <p:nvPr/>
        </p:nvSpPr>
        <p:spPr>
          <a:xfrm flipH="false" flipV="false" rot="0">
            <a:off x="10470947" y="1872886"/>
            <a:ext cx="6572594" cy="879901"/>
          </a:xfrm>
          <a:custGeom>
            <a:avLst/>
            <a:gdLst/>
            <a:ahLst/>
            <a:cxnLst/>
            <a:rect r="r" b="b" t="t" l="l"/>
            <a:pathLst>
              <a:path h="879901" w="6572594">
                <a:moveTo>
                  <a:pt x="0" y="0"/>
                </a:moveTo>
                <a:lnTo>
                  <a:pt x="6572593" y="0"/>
                </a:lnTo>
                <a:lnTo>
                  <a:pt x="6572593" y="879901"/>
                </a:lnTo>
                <a:lnTo>
                  <a:pt x="0" y="879901"/>
                </a:lnTo>
                <a:lnTo>
                  <a:pt x="0" y="0"/>
                </a:lnTo>
                <a:close/>
              </a:path>
            </a:pathLst>
          </a:custGeom>
          <a:blipFill>
            <a:blip r:embed="rId6"/>
            <a:stretch>
              <a:fillRect l="0" t="0" r="0" b="0"/>
            </a:stretch>
          </a:blipFill>
        </p:spPr>
      </p:sp>
      <p:sp>
        <p:nvSpPr>
          <p:cNvPr name="Freeform 9" id="9"/>
          <p:cNvSpPr/>
          <p:nvPr/>
        </p:nvSpPr>
        <p:spPr>
          <a:xfrm flipH="false" flipV="false" rot="0">
            <a:off x="13258391" y="3039683"/>
            <a:ext cx="4768014" cy="3599982"/>
          </a:xfrm>
          <a:custGeom>
            <a:avLst/>
            <a:gdLst/>
            <a:ahLst/>
            <a:cxnLst/>
            <a:rect r="r" b="b" t="t" l="l"/>
            <a:pathLst>
              <a:path h="3599982" w="4768014">
                <a:moveTo>
                  <a:pt x="0" y="0"/>
                </a:moveTo>
                <a:lnTo>
                  <a:pt x="4768014" y="0"/>
                </a:lnTo>
                <a:lnTo>
                  <a:pt x="4768014" y="3599981"/>
                </a:lnTo>
                <a:lnTo>
                  <a:pt x="0" y="3599981"/>
                </a:lnTo>
                <a:lnTo>
                  <a:pt x="0" y="0"/>
                </a:lnTo>
                <a:close/>
              </a:path>
            </a:pathLst>
          </a:custGeom>
          <a:blipFill>
            <a:blip r:embed="rId7"/>
            <a:stretch>
              <a:fillRect l="0" t="0" r="0" b="0"/>
            </a:stretch>
          </a:blipFill>
        </p:spPr>
      </p:sp>
      <p:sp>
        <p:nvSpPr>
          <p:cNvPr name="Freeform 10" id="10"/>
          <p:cNvSpPr/>
          <p:nvPr/>
        </p:nvSpPr>
        <p:spPr>
          <a:xfrm flipH="false" flipV="false" rot="0">
            <a:off x="8755662" y="3039683"/>
            <a:ext cx="4846464" cy="3599982"/>
          </a:xfrm>
          <a:custGeom>
            <a:avLst/>
            <a:gdLst/>
            <a:ahLst/>
            <a:cxnLst/>
            <a:rect r="r" b="b" t="t" l="l"/>
            <a:pathLst>
              <a:path h="3599982" w="4846464">
                <a:moveTo>
                  <a:pt x="0" y="0"/>
                </a:moveTo>
                <a:lnTo>
                  <a:pt x="4846464" y="0"/>
                </a:lnTo>
                <a:lnTo>
                  <a:pt x="4846464" y="3599981"/>
                </a:lnTo>
                <a:lnTo>
                  <a:pt x="0" y="3599981"/>
                </a:lnTo>
                <a:lnTo>
                  <a:pt x="0" y="0"/>
                </a:lnTo>
                <a:close/>
              </a:path>
            </a:pathLst>
          </a:custGeom>
          <a:blipFill>
            <a:blip r:embed="rId8"/>
            <a:stretch>
              <a:fillRect l="0" t="0" r="0" b="0"/>
            </a:stretch>
          </a:blipFill>
        </p:spPr>
      </p:sp>
      <p:sp>
        <p:nvSpPr>
          <p:cNvPr name="TextBox 11" id="11"/>
          <p:cNvSpPr txBox="true"/>
          <p:nvPr/>
        </p:nvSpPr>
        <p:spPr>
          <a:xfrm rot="0">
            <a:off x="1028700" y="1050825"/>
            <a:ext cx="9048392"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FITTING THE DL MODEL</a:t>
            </a:r>
          </a:p>
        </p:txBody>
      </p:sp>
      <p:sp>
        <p:nvSpPr>
          <p:cNvPr name="TextBox 12" id="12"/>
          <p:cNvSpPr txBox="true"/>
          <p:nvPr/>
        </p:nvSpPr>
        <p:spPr>
          <a:xfrm rot="0">
            <a:off x="1028700" y="2043396"/>
            <a:ext cx="7726962" cy="5956960"/>
          </a:xfrm>
          <a:prstGeom prst="rect">
            <a:avLst/>
          </a:prstGeom>
        </p:spPr>
        <p:txBody>
          <a:bodyPr anchor="t" rtlCol="false" tIns="0" lIns="0" bIns="0" rIns="0">
            <a:spAutoFit/>
          </a:bodyPr>
          <a:lstStyle/>
          <a:p>
            <a:pPr>
              <a:lnSpc>
                <a:spcPts val="3094"/>
              </a:lnSpc>
            </a:pPr>
          </a:p>
          <a:p>
            <a:pPr marL="493365" indent="-246682" lvl="1">
              <a:lnSpc>
                <a:spcPts val="2970"/>
              </a:lnSpc>
              <a:buFont typeface="Arial"/>
              <a:buChar char="•"/>
            </a:pPr>
            <a:r>
              <a:rPr lang="en-US" sz="2285" spc="45">
                <a:solidFill>
                  <a:srgbClr val="000000"/>
                </a:solidFill>
                <a:latin typeface="Montserrat"/>
              </a:rPr>
              <a:t>Established a TensorBoard callback for tracking training progress and storing log files.</a:t>
            </a:r>
          </a:p>
          <a:p>
            <a:pPr marL="493365" indent="-246682" lvl="1">
              <a:lnSpc>
                <a:spcPts val="2970"/>
              </a:lnSpc>
              <a:buFont typeface="Arial"/>
              <a:buChar char="•"/>
            </a:pPr>
            <a:r>
              <a:rPr lang="en-US" sz="2285" spc="45">
                <a:solidFill>
                  <a:srgbClr val="000000"/>
                </a:solidFill>
                <a:latin typeface="Montserrat"/>
              </a:rPr>
              <a:t>Conducted model training for 20 epochs on a dataset split into training and validation sets.</a:t>
            </a:r>
          </a:p>
          <a:p>
            <a:pPr marL="493365" indent="-246682" lvl="1">
              <a:lnSpc>
                <a:spcPts val="2970"/>
              </a:lnSpc>
              <a:buFont typeface="Arial"/>
              <a:buChar char="•"/>
            </a:pPr>
            <a:r>
              <a:rPr lang="en-US" sz="2285" spc="45">
                <a:solidFill>
                  <a:srgbClr val="000000"/>
                </a:solidFill>
                <a:latin typeface="Montserrat"/>
              </a:rPr>
              <a:t>Utilized the Adam optimizer and Binary Crossentropy loss function.</a:t>
            </a:r>
          </a:p>
          <a:p>
            <a:pPr marL="493365" indent="-246682" lvl="1">
              <a:lnSpc>
                <a:spcPts val="2970"/>
              </a:lnSpc>
              <a:buFont typeface="Arial"/>
              <a:buChar char="•"/>
            </a:pPr>
            <a:r>
              <a:rPr lang="en-US" sz="2285" spc="45">
                <a:solidFill>
                  <a:srgbClr val="000000"/>
                </a:solidFill>
                <a:latin typeface="Montserrat"/>
              </a:rPr>
              <a:t>Evaluated the model's accuracy and loss on both training and validation data after each epoch.</a:t>
            </a:r>
          </a:p>
          <a:p>
            <a:pPr marL="493365" indent="-246682" lvl="1">
              <a:lnSpc>
                <a:spcPts val="2970"/>
              </a:lnSpc>
              <a:buFont typeface="Arial"/>
              <a:buChar char="•"/>
            </a:pPr>
            <a:r>
              <a:rPr lang="en-US" sz="2285" spc="45">
                <a:solidFill>
                  <a:srgbClr val="000000"/>
                </a:solidFill>
                <a:latin typeface="Montserrat"/>
              </a:rPr>
              <a:t>Achieved notable accuracy improvements throughout epochs, reaching a validation accuracy of 97.77%.</a:t>
            </a:r>
          </a:p>
          <a:p>
            <a:pPr marL="493365" indent="-246682" lvl="1">
              <a:lnSpc>
                <a:spcPts val="2970"/>
              </a:lnSpc>
              <a:buFont typeface="Arial"/>
              <a:buChar char="•"/>
            </a:pPr>
            <a:r>
              <a:rPr lang="en-US" sz="2285" spc="45">
                <a:solidFill>
                  <a:srgbClr val="000000"/>
                </a:solidFill>
                <a:latin typeface="Montserrat"/>
              </a:rPr>
              <a:t>Demonstrated a quite steady convergence and model performance enhancement during the training process.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8559474" y="2290808"/>
            <a:ext cx="8699826" cy="1552725"/>
          </a:xfrm>
          <a:custGeom>
            <a:avLst/>
            <a:gdLst/>
            <a:ahLst/>
            <a:cxnLst/>
            <a:rect r="r" b="b" t="t" l="l"/>
            <a:pathLst>
              <a:path h="1552725" w="8699826">
                <a:moveTo>
                  <a:pt x="0" y="0"/>
                </a:moveTo>
                <a:lnTo>
                  <a:pt x="8699826" y="0"/>
                </a:lnTo>
                <a:lnTo>
                  <a:pt x="8699826" y="1552725"/>
                </a:lnTo>
                <a:lnTo>
                  <a:pt x="0" y="1552725"/>
                </a:lnTo>
                <a:lnTo>
                  <a:pt x="0" y="0"/>
                </a:lnTo>
                <a:close/>
              </a:path>
            </a:pathLst>
          </a:custGeom>
          <a:blipFill>
            <a:blip r:embed="rId4"/>
            <a:stretch>
              <a:fillRect l="0" t="0" r="0" b="0"/>
            </a:stretch>
          </a:blipFill>
        </p:spPr>
      </p:sp>
      <p:sp>
        <p:nvSpPr>
          <p:cNvPr name="Freeform 7" id="7"/>
          <p:cNvSpPr/>
          <p:nvPr/>
        </p:nvSpPr>
        <p:spPr>
          <a:xfrm flipH="false" flipV="false" rot="0">
            <a:off x="10157824" y="4070997"/>
            <a:ext cx="5503127" cy="2647239"/>
          </a:xfrm>
          <a:custGeom>
            <a:avLst/>
            <a:gdLst/>
            <a:ahLst/>
            <a:cxnLst/>
            <a:rect r="r" b="b" t="t" l="l"/>
            <a:pathLst>
              <a:path h="2647239" w="5503127">
                <a:moveTo>
                  <a:pt x="0" y="0"/>
                </a:moveTo>
                <a:lnTo>
                  <a:pt x="5503127" y="0"/>
                </a:lnTo>
                <a:lnTo>
                  <a:pt x="5503127" y="2647239"/>
                </a:lnTo>
                <a:lnTo>
                  <a:pt x="0" y="2647239"/>
                </a:lnTo>
                <a:lnTo>
                  <a:pt x="0" y="0"/>
                </a:lnTo>
                <a:close/>
              </a:path>
            </a:pathLst>
          </a:custGeom>
          <a:blipFill>
            <a:blip r:embed="rId5"/>
            <a:stretch>
              <a:fillRect l="0" t="0" r="0" b="0"/>
            </a:stretch>
          </a:blipFill>
        </p:spPr>
      </p:sp>
      <p:sp>
        <p:nvSpPr>
          <p:cNvPr name="Freeform 8" id="8"/>
          <p:cNvSpPr/>
          <p:nvPr/>
        </p:nvSpPr>
        <p:spPr>
          <a:xfrm flipH="false" flipV="false" rot="0">
            <a:off x="1511692" y="4502164"/>
            <a:ext cx="5842633" cy="2914896"/>
          </a:xfrm>
          <a:custGeom>
            <a:avLst/>
            <a:gdLst/>
            <a:ahLst/>
            <a:cxnLst/>
            <a:rect r="r" b="b" t="t" l="l"/>
            <a:pathLst>
              <a:path h="2914896" w="5842633">
                <a:moveTo>
                  <a:pt x="0" y="0"/>
                </a:moveTo>
                <a:lnTo>
                  <a:pt x="5842634" y="0"/>
                </a:lnTo>
                <a:lnTo>
                  <a:pt x="5842634" y="2914896"/>
                </a:lnTo>
                <a:lnTo>
                  <a:pt x="0" y="2914896"/>
                </a:lnTo>
                <a:lnTo>
                  <a:pt x="0" y="0"/>
                </a:lnTo>
                <a:close/>
              </a:path>
            </a:pathLst>
          </a:custGeom>
          <a:blipFill>
            <a:blip r:embed="rId6"/>
            <a:stretch>
              <a:fillRect l="0" t="0" r="0" b="0"/>
            </a:stretch>
          </a:blipFill>
        </p:spPr>
      </p:sp>
      <p:sp>
        <p:nvSpPr>
          <p:cNvPr name="TextBox 9" id="9"/>
          <p:cNvSpPr txBox="true"/>
          <p:nvPr/>
        </p:nvSpPr>
        <p:spPr>
          <a:xfrm rot="0">
            <a:off x="1028700" y="1050825"/>
            <a:ext cx="7713061"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TESTING</a:t>
            </a:r>
          </a:p>
        </p:txBody>
      </p:sp>
      <p:sp>
        <p:nvSpPr>
          <p:cNvPr name="TextBox 10" id="10"/>
          <p:cNvSpPr txBox="true"/>
          <p:nvPr/>
        </p:nvSpPr>
        <p:spPr>
          <a:xfrm rot="0">
            <a:off x="1028700" y="2271758"/>
            <a:ext cx="7288859" cy="2035175"/>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Our model achieved an impressive 96.8% accuracy on the testing set, which promising and improvable for real-world advancement, in advanced domains like robotics and AI-driven vehicles.</a:t>
            </a:r>
          </a:p>
        </p:txBody>
      </p:sp>
      <p:sp>
        <p:nvSpPr>
          <p:cNvPr name="TextBox 11" id="11"/>
          <p:cNvSpPr txBox="true"/>
          <p:nvPr/>
        </p:nvSpPr>
        <p:spPr>
          <a:xfrm rot="0">
            <a:off x="1028700" y="7572635"/>
            <a:ext cx="8708468" cy="1216025"/>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But Let’s test the model on some random images from the internet that were not part of the data and were not seen before by the 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1511692" y="3735433"/>
            <a:ext cx="4589540" cy="2683367"/>
          </a:xfrm>
          <a:custGeom>
            <a:avLst/>
            <a:gdLst/>
            <a:ahLst/>
            <a:cxnLst/>
            <a:rect r="r" b="b" t="t" l="l"/>
            <a:pathLst>
              <a:path h="2683367" w="4589540">
                <a:moveTo>
                  <a:pt x="0" y="0"/>
                </a:moveTo>
                <a:lnTo>
                  <a:pt x="4589540" y="0"/>
                </a:lnTo>
                <a:lnTo>
                  <a:pt x="4589540" y="2683368"/>
                </a:lnTo>
                <a:lnTo>
                  <a:pt x="0" y="2683368"/>
                </a:lnTo>
                <a:lnTo>
                  <a:pt x="0" y="0"/>
                </a:lnTo>
                <a:close/>
              </a:path>
            </a:pathLst>
          </a:custGeom>
          <a:blipFill>
            <a:blip r:embed="rId4"/>
            <a:stretch>
              <a:fillRect l="0" t="0" r="0" b="0"/>
            </a:stretch>
          </a:blipFill>
        </p:spPr>
      </p:sp>
      <p:sp>
        <p:nvSpPr>
          <p:cNvPr name="Freeform 7" id="7"/>
          <p:cNvSpPr/>
          <p:nvPr/>
        </p:nvSpPr>
        <p:spPr>
          <a:xfrm flipH="false" flipV="false" rot="0">
            <a:off x="6089387" y="5077117"/>
            <a:ext cx="2228172" cy="2160965"/>
          </a:xfrm>
          <a:custGeom>
            <a:avLst/>
            <a:gdLst/>
            <a:ahLst/>
            <a:cxnLst/>
            <a:rect r="r" b="b" t="t" l="l"/>
            <a:pathLst>
              <a:path h="2160965" w="2228172">
                <a:moveTo>
                  <a:pt x="0" y="0"/>
                </a:moveTo>
                <a:lnTo>
                  <a:pt x="2228172" y="0"/>
                </a:lnTo>
                <a:lnTo>
                  <a:pt x="2228172" y="2160965"/>
                </a:lnTo>
                <a:lnTo>
                  <a:pt x="0" y="2160965"/>
                </a:lnTo>
                <a:lnTo>
                  <a:pt x="0" y="0"/>
                </a:lnTo>
                <a:close/>
              </a:path>
            </a:pathLst>
          </a:custGeom>
          <a:blipFill>
            <a:blip r:embed="rId5"/>
            <a:stretch>
              <a:fillRect l="0" t="0" r="0" b="0"/>
            </a:stretch>
          </a:blipFill>
        </p:spPr>
      </p:sp>
      <p:sp>
        <p:nvSpPr>
          <p:cNvPr name="Freeform 8" id="8"/>
          <p:cNvSpPr/>
          <p:nvPr/>
        </p:nvSpPr>
        <p:spPr>
          <a:xfrm flipH="false" flipV="false" rot="0">
            <a:off x="9144000" y="3735433"/>
            <a:ext cx="5837481" cy="2649709"/>
          </a:xfrm>
          <a:custGeom>
            <a:avLst/>
            <a:gdLst/>
            <a:ahLst/>
            <a:cxnLst/>
            <a:rect r="r" b="b" t="t" l="l"/>
            <a:pathLst>
              <a:path h="2649709" w="5837481">
                <a:moveTo>
                  <a:pt x="0" y="0"/>
                </a:moveTo>
                <a:lnTo>
                  <a:pt x="5837481" y="0"/>
                </a:lnTo>
                <a:lnTo>
                  <a:pt x="5837481" y="2649709"/>
                </a:lnTo>
                <a:lnTo>
                  <a:pt x="0" y="2649709"/>
                </a:lnTo>
                <a:lnTo>
                  <a:pt x="0" y="0"/>
                </a:lnTo>
                <a:close/>
              </a:path>
            </a:pathLst>
          </a:custGeom>
          <a:blipFill>
            <a:blip r:embed="rId6"/>
            <a:stretch>
              <a:fillRect l="0" t="0" r="0" b="0"/>
            </a:stretch>
          </a:blipFill>
        </p:spPr>
      </p:sp>
      <p:sp>
        <p:nvSpPr>
          <p:cNvPr name="Freeform 9" id="9"/>
          <p:cNvSpPr/>
          <p:nvPr/>
        </p:nvSpPr>
        <p:spPr>
          <a:xfrm flipH="false" flipV="false" rot="0">
            <a:off x="13791561" y="5143500"/>
            <a:ext cx="2379840" cy="2308058"/>
          </a:xfrm>
          <a:custGeom>
            <a:avLst/>
            <a:gdLst/>
            <a:ahLst/>
            <a:cxnLst/>
            <a:rect r="r" b="b" t="t" l="l"/>
            <a:pathLst>
              <a:path h="2308058" w="2379840">
                <a:moveTo>
                  <a:pt x="0" y="0"/>
                </a:moveTo>
                <a:lnTo>
                  <a:pt x="2379840" y="0"/>
                </a:lnTo>
                <a:lnTo>
                  <a:pt x="2379840" y="2308058"/>
                </a:lnTo>
                <a:lnTo>
                  <a:pt x="0" y="2308058"/>
                </a:lnTo>
                <a:lnTo>
                  <a:pt x="0" y="0"/>
                </a:lnTo>
                <a:close/>
              </a:path>
            </a:pathLst>
          </a:custGeom>
          <a:blipFill>
            <a:blip r:embed="rId7"/>
            <a:stretch>
              <a:fillRect l="0" t="0" r="0" b="0"/>
            </a:stretch>
          </a:blipFill>
        </p:spPr>
      </p:sp>
      <p:sp>
        <p:nvSpPr>
          <p:cNvPr name="Freeform 10" id="10"/>
          <p:cNvSpPr/>
          <p:nvPr/>
        </p:nvSpPr>
        <p:spPr>
          <a:xfrm flipH="false" flipV="false" rot="0">
            <a:off x="9967928" y="927000"/>
            <a:ext cx="7027401" cy="1496868"/>
          </a:xfrm>
          <a:custGeom>
            <a:avLst/>
            <a:gdLst/>
            <a:ahLst/>
            <a:cxnLst/>
            <a:rect r="r" b="b" t="t" l="l"/>
            <a:pathLst>
              <a:path h="1496868" w="7027401">
                <a:moveTo>
                  <a:pt x="0" y="0"/>
                </a:moveTo>
                <a:lnTo>
                  <a:pt x="7027401" y="0"/>
                </a:lnTo>
                <a:lnTo>
                  <a:pt x="7027401" y="1496868"/>
                </a:lnTo>
                <a:lnTo>
                  <a:pt x="0" y="1496868"/>
                </a:lnTo>
                <a:lnTo>
                  <a:pt x="0" y="0"/>
                </a:lnTo>
                <a:close/>
              </a:path>
            </a:pathLst>
          </a:custGeom>
          <a:blipFill>
            <a:blip r:embed="rId8"/>
            <a:stretch>
              <a:fillRect l="0" t="0" r="0" b="0"/>
            </a:stretch>
          </a:blipFill>
        </p:spPr>
      </p:sp>
      <p:sp>
        <p:nvSpPr>
          <p:cNvPr name="Freeform 11" id="11"/>
          <p:cNvSpPr/>
          <p:nvPr/>
        </p:nvSpPr>
        <p:spPr>
          <a:xfrm flipH="false" flipV="false" rot="0">
            <a:off x="9407106" y="2530914"/>
            <a:ext cx="8768911" cy="716763"/>
          </a:xfrm>
          <a:custGeom>
            <a:avLst/>
            <a:gdLst/>
            <a:ahLst/>
            <a:cxnLst/>
            <a:rect r="r" b="b" t="t" l="l"/>
            <a:pathLst>
              <a:path h="716763" w="8768911">
                <a:moveTo>
                  <a:pt x="0" y="0"/>
                </a:moveTo>
                <a:lnTo>
                  <a:pt x="8768910" y="0"/>
                </a:lnTo>
                <a:lnTo>
                  <a:pt x="8768910" y="716763"/>
                </a:lnTo>
                <a:lnTo>
                  <a:pt x="0" y="716763"/>
                </a:lnTo>
                <a:lnTo>
                  <a:pt x="0" y="0"/>
                </a:lnTo>
                <a:close/>
              </a:path>
            </a:pathLst>
          </a:custGeom>
          <a:blipFill>
            <a:blip r:embed="rId9"/>
            <a:stretch>
              <a:fillRect l="0" t="0" r="0" b="0"/>
            </a:stretch>
          </a:blipFill>
        </p:spPr>
      </p:sp>
      <p:sp>
        <p:nvSpPr>
          <p:cNvPr name="Freeform 12" id="12"/>
          <p:cNvSpPr/>
          <p:nvPr/>
        </p:nvSpPr>
        <p:spPr>
          <a:xfrm flipH="false" flipV="false" rot="0">
            <a:off x="2973400" y="6666451"/>
            <a:ext cx="2954345" cy="2409572"/>
          </a:xfrm>
          <a:custGeom>
            <a:avLst/>
            <a:gdLst/>
            <a:ahLst/>
            <a:cxnLst/>
            <a:rect r="r" b="b" t="t" l="l"/>
            <a:pathLst>
              <a:path h="2409572" w="2954345">
                <a:moveTo>
                  <a:pt x="0" y="0"/>
                </a:moveTo>
                <a:lnTo>
                  <a:pt x="2954345" y="0"/>
                </a:lnTo>
                <a:lnTo>
                  <a:pt x="2954345" y="2409572"/>
                </a:lnTo>
                <a:lnTo>
                  <a:pt x="0" y="2409572"/>
                </a:lnTo>
                <a:lnTo>
                  <a:pt x="0" y="0"/>
                </a:lnTo>
                <a:close/>
              </a:path>
            </a:pathLst>
          </a:custGeom>
          <a:blipFill>
            <a:blip r:embed="rId10"/>
            <a:stretch>
              <a:fillRect l="0" t="0" r="0" b="0"/>
            </a:stretch>
          </a:blipFill>
        </p:spPr>
      </p:sp>
      <p:sp>
        <p:nvSpPr>
          <p:cNvPr name="Freeform 13" id="13"/>
          <p:cNvSpPr/>
          <p:nvPr/>
        </p:nvSpPr>
        <p:spPr>
          <a:xfrm flipH="false" flipV="false" rot="0">
            <a:off x="9170518" y="6632792"/>
            <a:ext cx="4311110" cy="2794080"/>
          </a:xfrm>
          <a:custGeom>
            <a:avLst/>
            <a:gdLst/>
            <a:ahLst/>
            <a:cxnLst/>
            <a:rect r="r" b="b" t="t" l="l"/>
            <a:pathLst>
              <a:path h="2794080" w="4311110">
                <a:moveTo>
                  <a:pt x="0" y="0"/>
                </a:moveTo>
                <a:lnTo>
                  <a:pt x="4311110" y="0"/>
                </a:lnTo>
                <a:lnTo>
                  <a:pt x="4311110" y="2794080"/>
                </a:lnTo>
                <a:lnTo>
                  <a:pt x="0" y="2794080"/>
                </a:lnTo>
                <a:lnTo>
                  <a:pt x="0" y="0"/>
                </a:lnTo>
                <a:close/>
              </a:path>
            </a:pathLst>
          </a:custGeom>
          <a:blipFill>
            <a:blip r:embed="rId11"/>
            <a:stretch>
              <a:fillRect l="0" t="0" r="0" b="0"/>
            </a:stretch>
          </a:blipFill>
        </p:spPr>
      </p:sp>
      <p:sp>
        <p:nvSpPr>
          <p:cNvPr name="TextBox 14" id="14"/>
          <p:cNvSpPr txBox="true"/>
          <p:nvPr/>
        </p:nvSpPr>
        <p:spPr>
          <a:xfrm rot="0">
            <a:off x="1028700" y="1050825"/>
            <a:ext cx="7713061"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TESTING</a:t>
            </a:r>
          </a:p>
        </p:txBody>
      </p:sp>
      <p:sp>
        <p:nvSpPr>
          <p:cNvPr name="TextBox 15" id="15"/>
          <p:cNvSpPr txBox="true"/>
          <p:nvPr/>
        </p:nvSpPr>
        <p:spPr>
          <a:xfrm rot="0">
            <a:off x="850994" y="2271758"/>
            <a:ext cx="8068473" cy="1216025"/>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We tested our model on a random Dacia car image from the internet and a random Tesla car. And it classified them successfully.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9967928" y="927000"/>
            <a:ext cx="7027401" cy="1496868"/>
          </a:xfrm>
          <a:custGeom>
            <a:avLst/>
            <a:gdLst/>
            <a:ahLst/>
            <a:cxnLst/>
            <a:rect r="r" b="b" t="t" l="l"/>
            <a:pathLst>
              <a:path h="1496868" w="7027401">
                <a:moveTo>
                  <a:pt x="0" y="0"/>
                </a:moveTo>
                <a:lnTo>
                  <a:pt x="7027401" y="0"/>
                </a:lnTo>
                <a:lnTo>
                  <a:pt x="7027401" y="1496868"/>
                </a:lnTo>
                <a:lnTo>
                  <a:pt x="0" y="1496868"/>
                </a:lnTo>
                <a:lnTo>
                  <a:pt x="0" y="0"/>
                </a:lnTo>
                <a:close/>
              </a:path>
            </a:pathLst>
          </a:custGeom>
          <a:blipFill>
            <a:blip r:embed="rId4"/>
            <a:stretch>
              <a:fillRect l="0" t="0" r="0" b="0"/>
            </a:stretch>
          </a:blipFill>
        </p:spPr>
      </p:sp>
      <p:sp>
        <p:nvSpPr>
          <p:cNvPr name="Freeform 7" id="7"/>
          <p:cNvSpPr/>
          <p:nvPr/>
        </p:nvSpPr>
        <p:spPr>
          <a:xfrm flipH="false" flipV="false" rot="0">
            <a:off x="9407106" y="2530914"/>
            <a:ext cx="8768911" cy="716763"/>
          </a:xfrm>
          <a:custGeom>
            <a:avLst/>
            <a:gdLst/>
            <a:ahLst/>
            <a:cxnLst/>
            <a:rect r="r" b="b" t="t" l="l"/>
            <a:pathLst>
              <a:path h="716763" w="8768911">
                <a:moveTo>
                  <a:pt x="0" y="0"/>
                </a:moveTo>
                <a:lnTo>
                  <a:pt x="8768910" y="0"/>
                </a:lnTo>
                <a:lnTo>
                  <a:pt x="8768910" y="716763"/>
                </a:lnTo>
                <a:lnTo>
                  <a:pt x="0" y="716763"/>
                </a:lnTo>
                <a:lnTo>
                  <a:pt x="0" y="0"/>
                </a:lnTo>
                <a:close/>
              </a:path>
            </a:pathLst>
          </a:custGeom>
          <a:blipFill>
            <a:blip r:embed="rId5"/>
            <a:stretch>
              <a:fillRect l="0" t="0" r="0" b="0"/>
            </a:stretch>
          </a:blipFill>
        </p:spPr>
      </p:sp>
      <p:sp>
        <p:nvSpPr>
          <p:cNvPr name="Freeform 8" id="8"/>
          <p:cNvSpPr/>
          <p:nvPr/>
        </p:nvSpPr>
        <p:spPr>
          <a:xfrm flipH="false" flipV="false" rot="0">
            <a:off x="850994" y="3855085"/>
            <a:ext cx="4923324" cy="4774825"/>
          </a:xfrm>
          <a:custGeom>
            <a:avLst/>
            <a:gdLst/>
            <a:ahLst/>
            <a:cxnLst/>
            <a:rect r="r" b="b" t="t" l="l"/>
            <a:pathLst>
              <a:path h="4774825" w="4923324">
                <a:moveTo>
                  <a:pt x="0" y="0"/>
                </a:moveTo>
                <a:lnTo>
                  <a:pt x="4923324" y="0"/>
                </a:lnTo>
                <a:lnTo>
                  <a:pt x="4923324" y="4774825"/>
                </a:lnTo>
                <a:lnTo>
                  <a:pt x="0" y="4774825"/>
                </a:lnTo>
                <a:lnTo>
                  <a:pt x="0" y="0"/>
                </a:lnTo>
                <a:close/>
              </a:path>
            </a:pathLst>
          </a:custGeom>
          <a:blipFill>
            <a:blip r:embed="rId6"/>
            <a:stretch>
              <a:fillRect l="0" t="0" r="0" b="0"/>
            </a:stretch>
          </a:blipFill>
        </p:spPr>
      </p:sp>
      <p:sp>
        <p:nvSpPr>
          <p:cNvPr name="Freeform 9" id="9"/>
          <p:cNvSpPr/>
          <p:nvPr/>
        </p:nvSpPr>
        <p:spPr>
          <a:xfrm flipH="false" flipV="false" rot="0">
            <a:off x="4725858" y="4576389"/>
            <a:ext cx="4193609" cy="3332217"/>
          </a:xfrm>
          <a:custGeom>
            <a:avLst/>
            <a:gdLst/>
            <a:ahLst/>
            <a:cxnLst/>
            <a:rect r="r" b="b" t="t" l="l"/>
            <a:pathLst>
              <a:path h="3332217" w="4193609">
                <a:moveTo>
                  <a:pt x="0" y="0"/>
                </a:moveTo>
                <a:lnTo>
                  <a:pt x="4193609" y="0"/>
                </a:lnTo>
                <a:lnTo>
                  <a:pt x="4193609" y="3332217"/>
                </a:lnTo>
                <a:lnTo>
                  <a:pt x="0" y="3332217"/>
                </a:lnTo>
                <a:lnTo>
                  <a:pt x="0" y="0"/>
                </a:lnTo>
                <a:close/>
              </a:path>
            </a:pathLst>
          </a:custGeom>
          <a:blipFill>
            <a:blip r:embed="rId7"/>
            <a:stretch>
              <a:fillRect l="0" t="0" r="-7616" b="0"/>
            </a:stretch>
          </a:blipFill>
        </p:spPr>
      </p:sp>
      <p:sp>
        <p:nvSpPr>
          <p:cNvPr name="Freeform 10" id="10"/>
          <p:cNvSpPr/>
          <p:nvPr/>
        </p:nvSpPr>
        <p:spPr>
          <a:xfrm flipH="false" flipV="false" rot="0">
            <a:off x="9144000" y="3855085"/>
            <a:ext cx="4907161" cy="4759149"/>
          </a:xfrm>
          <a:custGeom>
            <a:avLst/>
            <a:gdLst/>
            <a:ahLst/>
            <a:cxnLst/>
            <a:rect r="r" b="b" t="t" l="l"/>
            <a:pathLst>
              <a:path h="4759149" w="4907161">
                <a:moveTo>
                  <a:pt x="0" y="0"/>
                </a:moveTo>
                <a:lnTo>
                  <a:pt x="4907161" y="0"/>
                </a:lnTo>
                <a:lnTo>
                  <a:pt x="4907161" y="4759149"/>
                </a:lnTo>
                <a:lnTo>
                  <a:pt x="0" y="4759149"/>
                </a:lnTo>
                <a:lnTo>
                  <a:pt x="0" y="0"/>
                </a:lnTo>
                <a:close/>
              </a:path>
            </a:pathLst>
          </a:custGeom>
          <a:blipFill>
            <a:blip r:embed="rId8"/>
            <a:stretch>
              <a:fillRect l="0" t="0" r="0" b="0"/>
            </a:stretch>
          </a:blipFill>
        </p:spPr>
      </p:sp>
      <p:sp>
        <p:nvSpPr>
          <p:cNvPr name="Freeform 11" id="11"/>
          <p:cNvSpPr/>
          <p:nvPr/>
        </p:nvSpPr>
        <p:spPr>
          <a:xfrm flipH="false" flipV="false" rot="0">
            <a:off x="13481628" y="4576389"/>
            <a:ext cx="4418142" cy="3487469"/>
          </a:xfrm>
          <a:custGeom>
            <a:avLst/>
            <a:gdLst/>
            <a:ahLst/>
            <a:cxnLst/>
            <a:rect r="r" b="b" t="t" l="l"/>
            <a:pathLst>
              <a:path h="3487469" w="4418142">
                <a:moveTo>
                  <a:pt x="0" y="0"/>
                </a:moveTo>
                <a:lnTo>
                  <a:pt x="4418143" y="0"/>
                </a:lnTo>
                <a:lnTo>
                  <a:pt x="4418143" y="3487469"/>
                </a:lnTo>
                <a:lnTo>
                  <a:pt x="0" y="3487469"/>
                </a:lnTo>
                <a:lnTo>
                  <a:pt x="0" y="0"/>
                </a:lnTo>
                <a:close/>
              </a:path>
            </a:pathLst>
          </a:custGeom>
          <a:blipFill>
            <a:blip r:embed="rId9"/>
            <a:stretch>
              <a:fillRect l="0" t="0" r="0" b="0"/>
            </a:stretch>
          </a:blipFill>
        </p:spPr>
      </p:sp>
      <p:sp>
        <p:nvSpPr>
          <p:cNvPr name="TextBox 12" id="12"/>
          <p:cNvSpPr txBox="true"/>
          <p:nvPr/>
        </p:nvSpPr>
        <p:spPr>
          <a:xfrm rot="0">
            <a:off x="1028700" y="1050825"/>
            <a:ext cx="7713061"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TESTING</a:t>
            </a:r>
          </a:p>
        </p:txBody>
      </p:sp>
      <p:sp>
        <p:nvSpPr>
          <p:cNvPr name="TextBox 13" id="13"/>
          <p:cNvSpPr txBox="true"/>
          <p:nvPr/>
        </p:nvSpPr>
        <p:spPr>
          <a:xfrm rot="0">
            <a:off x="850994" y="1981835"/>
            <a:ext cx="8068473" cy="1625600"/>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Also tested our model on a random image of Bebe Rexha from the internet and a random image of a group of people. And it classified them successfully!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99B4"/>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8916710" y="3898040"/>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Ultra-Bold"/>
              </a:rPr>
              <a:t>THANK YOU</a:t>
            </a:r>
          </a:p>
        </p:txBody>
      </p:sp>
      <p:sp>
        <p:nvSpPr>
          <p:cNvPr name="TextBox 10" id="10"/>
          <p:cNvSpPr txBox="true"/>
          <p:nvPr/>
        </p:nvSpPr>
        <p:spPr>
          <a:xfrm rot="0">
            <a:off x="1312813" y="3245426"/>
            <a:ext cx="4929919" cy="3499485"/>
          </a:xfrm>
          <a:prstGeom prst="rect">
            <a:avLst/>
          </a:prstGeom>
        </p:spPr>
        <p:txBody>
          <a:bodyPr anchor="t" rtlCol="false" tIns="0" lIns="0" bIns="0" rIns="0">
            <a:spAutoFit/>
          </a:bodyPr>
          <a:lstStyle/>
          <a:p>
            <a:pPr>
              <a:lnSpc>
                <a:spcPts val="3510"/>
              </a:lnSpc>
            </a:pPr>
            <a:r>
              <a:rPr lang="en-US" sz="2700">
                <a:solidFill>
                  <a:srgbClr val="FFFFFF"/>
                </a:solidFill>
                <a:latin typeface="Montserrat Italics"/>
              </a:rPr>
              <a:t>Yeah, that’s it, our model is doing pretty well based on the tests. It might need more tests and training on more types of cars and people. But from this first version, the model is promising!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3703457"/>
            <a:ext cx="16230600" cy="5997981"/>
          </a:xfrm>
          <a:prstGeom prst="rect">
            <a:avLst/>
          </a:prstGeom>
          <a:solidFill>
            <a:srgbClr val="029FBB"/>
          </a:solidFill>
        </p:spPr>
      </p:sp>
      <p:grpSp>
        <p:nvGrpSpPr>
          <p:cNvPr name="Group 5" id="5"/>
          <p:cNvGrpSpPr/>
          <p:nvPr/>
        </p:nvGrpSpPr>
        <p:grpSpPr>
          <a:xfrm rot="0">
            <a:off x="9860799" y="-203728"/>
            <a:ext cx="8944351" cy="10694456"/>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2554" t="0" r="-46709" b="0"/>
              </a:stretch>
            </a:blipFill>
          </p:spPr>
        </p:sp>
      </p:grpSp>
      <p:sp>
        <p:nvSpPr>
          <p:cNvPr name="Freeform 7" id="7"/>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28700" y="1200150"/>
            <a:ext cx="5935366" cy="2097024"/>
          </a:xfrm>
          <a:prstGeom prst="rect">
            <a:avLst/>
          </a:prstGeom>
        </p:spPr>
        <p:txBody>
          <a:bodyPr anchor="t" rtlCol="false" tIns="0" lIns="0" bIns="0" rIns="0">
            <a:spAutoFit/>
          </a:bodyPr>
          <a:lstStyle/>
          <a:p>
            <a:pPr>
              <a:lnSpc>
                <a:spcPts val="8071"/>
              </a:lnSpc>
            </a:pPr>
            <a:r>
              <a:rPr lang="en-US" sz="8236" spc="-485">
                <a:solidFill>
                  <a:srgbClr val="01859D"/>
                </a:solidFill>
                <a:latin typeface="Montserrat Ultra-Bold Italics"/>
              </a:rPr>
              <a:t>TABLE OF CONTENTS</a:t>
            </a:r>
          </a:p>
        </p:txBody>
      </p:sp>
      <p:sp>
        <p:nvSpPr>
          <p:cNvPr name="TextBox 9" id="9"/>
          <p:cNvSpPr txBox="true"/>
          <p:nvPr/>
        </p:nvSpPr>
        <p:spPr>
          <a:xfrm rot="0">
            <a:off x="1767030" y="3855121"/>
            <a:ext cx="7028790" cy="4637378"/>
          </a:xfrm>
          <a:prstGeom prst="rect">
            <a:avLst/>
          </a:prstGeom>
        </p:spPr>
        <p:txBody>
          <a:bodyPr anchor="t" rtlCol="false" tIns="0" lIns="0" bIns="0" rIns="0">
            <a:spAutoFit/>
          </a:bodyPr>
          <a:lstStyle/>
          <a:p>
            <a:pPr marL="603535" indent="-301767" lvl="1">
              <a:lnSpc>
                <a:spcPts val="6289"/>
              </a:lnSpc>
              <a:buFont typeface="Arial"/>
              <a:buChar char="•"/>
            </a:pPr>
            <a:r>
              <a:rPr lang="en-US" sz="2795" spc="55">
                <a:solidFill>
                  <a:srgbClr val="FFFFFF"/>
                </a:solidFill>
                <a:latin typeface="Montserrat"/>
              </a:rPr>
              <a:t>Introduction</a:t>
            </a:r>
          </a:p>
          <a:p>
            <a:pPr marL="603535" indent="-301767" lvl="1">
              <a:lnSpc>
                <a:spcPts val="6289"/>
              </a:lnSpc>
              <a:buFont typeface="Arial"/>
              <a:buChar char="•"/>
            </a:pPr>
            <a:r>
              <a:rPr lang="en-US" sz="2795" spc="55">
                <a:solidFill>
                  <a:srgbClr val="FFFFFF"/>
                </a:solidFill>
                <a:latin typeface="Montserrat"/>
              </a:rPr>
              <a:t>Data Collection</a:t>
            </a:r>
          </a:p>
          <a:p>
            <a:pPr marL="603535" indent="-301767" lvl="1">
              <a:lnSpc>
                <a:spcPts val="6289"/>
              </a:lnSpc>
              <a:buFont typeface="Arial"/>
              <a:buChar char="•"/>
            </a:pPr>
            <a:r>
              <a:rPr lang="en-US" sz="2795" spc="55">
                <a:solidFill>
                  <a:srgbClr val="FFFFFF"/>
                </a:solidFill>
                <a:latin typeface="Montserrat"/>
              </a:rPr>
              <a:t>Data Cleaning</a:t>
            </a:r>
          </a:p>
          <a:p>
            <a:pPr marL="603535" indent="-301767" lvl="1">
              <a:lnSpc>
                <a:spcPts val="6289"/>
              </a:lnSpc>
              <a:buFont typeface="Arial"/>
              <a:buChar char="•"/>
            </a:pPr>
            <a:r>
              <a:rPr lang="en-US" sz="2795" spc="55">
                <a:solidFill>
                  <a:srgbClr val="FFFFFF"/>
                </a:solidFill>
                <a:latin typeface="Montserrat"/>
              </a:rPr>
              <a:t>Data Loading and Splitting</a:t>
            </a:r>
          </a:p>
          <a:p>
            <a:pPr marL="603535" indent="-301767" lvl="1">
              <a:lnSpc>
                <a:spcPts val="6289"/>
              </a:lnSpc>
              <a:buFont typeface="Arial"/>
              <a:buChar char="•"/>
            </a:pPr>
            <a:r>
              <a:rPr lang="en-US" sz="2795" spc="55">
                <a:solidFill>
                  <a:srgbClr val="FFFFFF"/>
                </a:solidFill>
                <a:latin typeface="Montserrat"/>
              </a:rPr>
              <a:t>Building a Deep Learning Model</a:t>
            </a:r>
          </a:p>
          <a:p>
            <a:pPr marL="603535" indent="-301767" lvl="1">
              <a:lnSpc>
                <a:spcPts val="6289"/>
              </a:lnSpc>
              <a:buFont typeface="Arial"/>
              <a:buChar char="•"/>
            </a:pPr>
            <a:r>
              <a:rPr lang="en-US" sz="2795" spc="55">
                <a:solidFill>
                  <a:srgbClr val="FFFFFF"/>
                </a:solidFill>
                <a:latin typeface="Montserrat"/>
              </a:rPr>
              <a:t>Testing</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01AECD"/>
          </a:solidFill>
        </p:spPr>
      </p:sp>
      <p:sp>
        <p:nvSpPr>
          <p:cNvPr name="AutoShape 4" id="4"/>
          <p:cNvSpPr/>
          <p:nvPr/>
        </p:nvSpPr>
        <p:spPr>
          <a:xfrm rot="2700000">
            <a:off x="15641497" y="-1243700"/>
            <a:ext cx="5293007" cy="2487400"/>
          </a:xfrm>
          <a:prstGeom prst="rect">
            <a:avLst/>
          </a:prstGeom>
          <a:solidFill>
            <a:srgbClr val="01AECD"/>
          </a:solidFill>
        </p:spPr>
      </p:sp>
      <p:grpSp>
        <p:nvGrpSpPr>
          <p:cNvPr name="Group 5" id="5"/>
          <p:cNvGrpSpPr/>
          <p:nvPr/>
        </p:nvGrpSpPr>
        <p:grpSpPr>
          <a:xfrm rot="0">
            <a:off x="-3651189" y="1806596"/>
            <a:ext cx="8253464" cy="1309890"/>
            <a:chOff x="0" y="0"/>
            <a:chExt cx="4161103" cy="660400"/>
          </a:xfrm>
        </p:grpSpPr>
        <p:sp>
          <p:nvSpPr>
            <p:cNvPr name="Freeform 6" id="6"/>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1AECD"/>
            </a:solidFill>
          </p:spPr>
        </p:sp>
      </p:grpSp>
      <p:grpSp>
        <p:nvGrpSpPr>
          <p:cNvPr name="Group 7" id="7"/>
          <p:cNvGrpSpPr/>
          <p:nvPr/>
        </p:nvGrpSpPr>
        <p:grpSpPr>
          <a:xfrm rot="0">
            <a:off x="13712568" y="1746005"/>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1AECD"/>
            </a:solidFill>
          </p:spPr>
        </p:sp>
      </p:grpSp>
      <p:sp>
        <p:nvSpPr>
          <p:cNvPr name="TextBox 9" id="9"/>
          <p:cNvSpPr txBox="true"/>
          <p:nvPr/>
        </p:nvSpPr>
        <p:spPr>
          <a:xfrm rot="0">
            <a:off x="5145200" y="1978046"/>
            <a:ext cx="8024443" cy="1077849"/>
          </a:xfrm>
          <a:prstGeom prst="rect">
            <a:avLst/>
          </a:prstGeom>
        </p:spPr>
        <p:txBody>
          <a:bodyPr anchor="t" rtlCol="false" tIns="0" lIns="0" bIns="0" rIns="0">
            <a:spAutoFit/>
          </a:bodyPr>
          <a:lstStyle/>
          <a:p>
            <a:pPr algn="ctr">
              <a:lnSpc>
                <a:spcPts val="8071"/>
              </a:lnSpc>
            </a:pPr>
            <a:r>
              <a:rPr lang="en-US" sz="8236" spc="-485">
                <a:solidFill>
                  <a:srgbClr val="01859D"/>
                </a:solidFill>
                <a:latin typeface="Montserrat Ultra-Bold Italics"/>
              </a:rPr>
              <a:t>INTRODUCTION </a:t>
            </a:r>
          </a:p>
        </p:txBody>
      </p:sp>
      <p:sp>
        <p:nvSpPr>
          <p:cNvPr name="TextBox 10" id="10"/>
          <p:cNvSpPr txBox="true"/>
          <p:nvPr/>
        </p:nvSpPr>
        <p:spPr>
          <a:xfrm rot="0">
            <a:off x="2364484" y="3906611"/>
            <a:ext cx="13585875" cy="4573271"/>
          </a:xfrm>
          <a:prstGeom prst="rect">
            <a:avLst/>
          </a:prstGeom>
        </p:spPr>
        <p:txBody>
          <a:bodyPr anchor="t" rtlCol="false" tIns="0" lIns="0" bIns="0" rIns="0">
            <a:spAutoFit/>
          </a:bodyPr>
          <a:lstStyle/>
          <a:p>
            <a:pPr algn="ctr">
              <a:lnSpc>
                <a:spcPts val="5179"/>
              </a:lnSpc>
            </a:pPr>
            <a:r>
              <a:rPr lang="en-US" sz="3699" spc="73">
                <a:solidFill>
                  <a:srgbClr val="212423"/>
                </a:solidFill>
                <a:latin typeface="Montserrat"/>
              </a:rPr>
              <a:t>An essential capability for a self-driving car for example would be to distinguish between humans and cars. That's why for my final project at Oeson, I chose to build an image classification model using a deep learning approach.  — In this presentation, we will delve into image data collection and cleaning, the model creation, training, and evaluation.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9379047" y="1348602"/>
            <a:ext cx="7569687" cy="7569687"/>
          </a:xfrm>
          <a:custGeom>
            <a:avLst/>
            <a:gdLst/>
            <a:ahLst/>
            <a:cxnLst/>
            <a:rect r="r" b="b" t="t" l="l"/>
            <a:pathLst>
              <a:path h="7569687" w="7569687">
                <a:moveTo>
                  <a:pt x="0" y="0"/>
                </a:moveTo>
                <a:lnTo>
                  <a:pt x="7569688" y="0"/>
                </a:lnTo>
                <a:lnTo>
                  <a:pt x="7569688" y="7569687"/>
                </a:lnTo>
                <a:lnTo>
                  <a:pt x="0" y="7569687"/>
                </a:lnTo>
                <a:lnTo>
                  <a:pt x="0" y="0"/>
                </a:lnTo>
                <a:close/>
              </a:path>
            </a:pathLst>
          </a:custGeom>
          <a:blipFill>
            <a:blip r:embed="rId4"/>
            <a:stretch>
              <a:fillRect l="0" t="0" r="0" b="0"/>
            </a:stretch>
          </a:blipFill>
        </p:spPr>
      </p:sp>
      <p:sp>
        <p:nvSpPr>
          <p:cNvPr name="TextBox 7" id="7"/>
          <p:cNvSpPr txBox="true"/>
          <p:nvPr/>
        </p:nvSpPr>
        <p:spPr>
          <a:xfrm rot="0">
            <a:off x="1028700" y="1050825"/>
            <a:ext cx="7713061"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DATA COLLECTION</a:t>
            </a:r>
          </a:p>
        </p:txBody>
      </p:sp>
      <p:sp>
        <p:nvSpPr>
          <p:cNvPr name="TextBox 8" id="8"/>
          <p:cNvSpPr txBox="true"/>
          <p:nvPr/>
        </p:nvSpPr>
        <p:spPr>
          <a:xfrm rot="0">
            <a:off x="1028700" y="4046486"/>
            <a:ext cx="6834278" cy="4492625"/>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For the “human” file, to make sure the model gets trained on a diverse range of people. I spent hours collecting images of people from different backgrounds, ages, professions, etc.</a:t>
            </a:r>
          </a:p>
          <a:p>
            <a:pPr>
              <a:lnSpc>
                <a:spcPts val="3249"/>
              </a:lnSpc>
            </a:pPr>
          </a:p>
          <a:p>
            <a:pPr marL="539749" indent="-269875" lvl="1">
              <a:lnSpc>
                <a:spcPts val="3249"/>
              </a:lnSpc>
              <a:buFont typeface="Arial"/>
              <a:buChar char="•"/>
            </a:pPr>
            <a:r>
              <a:rPr lang="en-US" sz="2499" spc="49">
                <a:solidFill>
                  <a:srgbClr val="000000"/>
                </a:solidFill>
                <a:latin typeface="Montserrat"/>
              </a:rPr>
              <a:t> Also collected images of humans doing different activities and showing different emotions, and tried to include pictures with different angles of the human body. </a:t>
            </a:r>
          </a:p>
        </p:txBody>
      </p:sp>
      <p:sp>
        <p:nvSpPr>
          <p:cNvPr name="TextBox 9" id="9"/>
          <p:cNvSpPr txBox="true"/>
          <p:nvPr/>
        </p:nvSpPr>
        <p:spPr>
          <a:xfrm rot="0">
            <a:off x="1028700" y="2015761"/>
            <a:ext cx="6834278" cy="1625600"/>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The data collection part was the most time consuming step. I had to collect images for a “human” folder and a “car” folder.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9144000" y="1348602"/>
            <a:ext cx="7569687" cy="7569687"/>
          </a:xfrm>
          <a:custGeom>
            <a:avLst/>
            <a:gdLst/>
            <a:ahLst/>
            <a:cxnLst/>
            <a:rect r="r" b="b" t="t" l="l"/>
            <a:pathLst>
              <a:path h="7569687" w="7569687">
                <a:moveTo>
                  <a:pt x="0" y="0"/>
                </a:moveTo>
                <a:lnTo>
                  <a:pt x="7569687" y="0"/>
                </a:lnTo>
                <a:lnTo>
                  <a:pt x="7569687" y="7569687"/>
                </a:lnTo>
                <a:lnTo>
                  <a:pt x="0" y="7569687"/>
                </a:lnTo>
                <a:lnTo>
                  <a:pt x="0" y="0"/>
                </a:lnTo>
                <a:close/>
              </a:path>
            </a:pathLst>
          </a:custGeom>
          <a:blipFill>
            <a:blip r:embed="rId4"/>
            <a:stretch>
              <a:fillRect l="0" t="0" r="0" b="0"/>
            </a:stretch>
          </a:blipFill>
        </p:spPr>
      </p:sp>
      <p:sp>
        <p:nvSpPr>
          <p:cNvPr name="TextBox 7" id="7"/>
          <p:cNvSpPr txBox="true"/>
          <p:nvPr/>
        </p:nvSpPr>
        <p:spPr>
          <a:xfrm rot="0">
            <a:off x="1028700" y="1050825"/>
            <a:ext cx="7713061"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DATA COLLECTION</a:t>
            </a:r>
          </a:p>
        </p:txBody>
      </p:sp>
      <p:sp>
        <p:nvSpPr>
          <p:cNvPr name="TextBox 8" id="8"/>
          <p:cNvSpPr txBox="true"/>
          <p:nvPr/>
        </p:nvSpPr>
        <p:spPr>
          <a:xfrm rot="0">
            <a:off x="1028700" y="4498923"/>
            <a:ext cx="6834278" cy="3673475"/>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And I took into consideration the different angles so I included diverse car angles to the dataset.</a:t>
            </a:r>
          </a:p>
          <a:p>
            <a:pPr>
              <a:lnSpc>
                <a:spcPts val="3249"/>
              </a:lnSpc>
            </a:pPr>
          </a:p>
          <a:p>
            <a:pPr>
              <a:lnSpc>
                <a:spcPts val="3249"/>
              </a:lnSpc>
            </a:pPr>
          </a:p>
          <a:p>
            <a:pPr marL="539749" indent="-269875" lvl="1">
              <a:lnSpc>
                <a:spcPts val="3249"/>
              </a:lnSpc>
              <a:buFont typeface="Arial"/>
              <a:buChar char="•"/>
            </a:pPr>
            <a:r>
              <a:rPr lang="en-US" sz="2499" spc="49">
                <a:solidFill>
                  <a:srgbClr val="000000"/>
                </a:solidFill>
                <a:latin typeface="Montserrat"/>
              </a:rPr>
              <a:t>I also supplied images of dirty cars, rusty cars, etc. for a more natural interpretations of how vehicles could also look in real life.</a:t>
            </a:r>
          </a:p>
        </p:txBody>
      </p:sp>
      <p:sp>
        <p:nvSpPr>
          <p:cNvPr name="TextBox 9" id="9"/>
          <p:cNvSpPr txBox="true"/>
          <p:nvPr/>
        </p:nvSpPr>
        <p:spPr>
          <a:xfrm rot="0">
            <a:off x="1028700" y="2101486"/>
            <a:ext cx="6834278" cy="1625600"/>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For the “car” file, I tried to feed the model different types of cars; older cars, futuristic ones, sports cars, trucks, etc.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8615150" y="1682970"/>
            <a:ext cx="8513451" cy="1227681"/>
          </a:xfrm>
          <a:custGeom>
            <a:avLst/>
            <a:gdLst/>
            <a:ahLst/>
            <a:cxnLst/>
            <a:rect r="r" b="b" t="t" l="l"/>
            <a:pathLst>
              <a:path h="1227681" w="8513451">
                <a:moveTo>
                  <a:pt x="0" y="0"/>
                </a:moveTo>
                <a:lnTo>
                  <a:pt x="8513452" y="0"/>
                </a:lnTo>
                <a:lnTo>
                  <a:pt x="8513452" y="1227681"/>
                </a:lnTo>
                <a:lnTo>
                  <a:pt x="0" y="1227681"/>
                </a:lnTo>
                <a:lnTo>
                  <a:pt x="0" y="0"/>
                </a:lnTo>
                <a:close/>
              </a:path>
            </a:pathLst>
          </a:custGeom>
          <a:blipFill>
            <a:blip r:embed="rId4"/>
            <a:stretch>
              <a:fillRect l="0" t="0" r="0" b="0"/>
            </a:stretch>
          </a:blipFill>
        </p:spPr>
      </p:sp>
      <p:sp>
        <p:nvSpPr>
          <p:cNvPr name="Freeform 7" id="7"/>
          <p:cNvSpPr/>
          <p:nvPr/>
        </p:nvSpPr>
        <p:spPr>
          <a:xfrm flipH="false" flipV="false" rot="0">
            <a:off x="8173715" y="3227558"/>
            <a:ext cx="9396322" cy="5008836"/>
          </a:xfrm>
          <a:custGeom>
            <a:avLst/>
            <a:gdLst/>
            <a:ahLst/>
            <a:cxnLst/>
            <a:rect r="r" b="b" t="t" l="l"/>
            <a:pathLst>
              <a:path h="5008836" w="9396322">
                <a:moveTo>
                  <a:pt x="0" y="0"/>
                </a:moveTo>
                <a:lnTo>
                  <a:pt x="9396322" y="0"/>
                </a:lnTo>
                <a:lnTo>
                  <a:pt x="9396322" y="5008835"/>
                </a:lnTo>
                <a:lnTo>
                  <a:pt x="0" y="5008835"/>
                </a:lnTo>
                <a:lnTo>
                  <a:pt x="0" y="0"/>
                </a:lnTo>
                <a:close/>
              </a:path>
            </a:pathLst>
          </a:custGeom>
          <a:blipFill>
            <a:blip r:embed="rId5"/>
            <a:stretch>
              <a:fillRect l="0" t="0" r="0" b="0"/>
            </a:stretch>
          </a:blipFill>
          <a:ln cap="sq">
            <a:noFill/>
            <a:prstDash val="solid"/>
            <a:miter/>
          </a:ln>
        </p:spPr>
      </p:sp>
      <p:sp>
        <p:nvSpPr>
          <p:cNvPr name="TextBox 8" id="8"/>
          <p:cNvSpPr txBox="true"/>
          <p:nvPr/>
        </p:nvSpPr>
        <p:spPr>
          <a:xfrm rot="0">
            <a:off x="1028700" y="1050825"/>
            <a:ext cx="7713061"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DATA CLEANING</a:t>
            </a:r>
          </a:p>
        </p:txBody>
      </p:sp>
      <p:sp>
        <p:nvSpPr>
          <p:cNvPr name="TextBox 9" id="9"/>
          <p:cNvSpPr txBox="true"/>
          <p:nvPr/>
        </p:nvSpPr>
        <p:spPr>
          <a:xfrm rot="0">
            <a:off x="1028700" y="2547886"/>
            <a:ext cx="6834278" cy="5311775"/>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In the cleaning process, I first manually deleted the very small images (&lt; 9 KB) because they tend to be very low quality.</a:t>
            </a:r>
          </a:p>
          <a:p>
            <a:pPr>
              <a:lnSpc>
                <a:spcPts val="3249"/>
              </a:lnSpc>
            </a:pPr>
          </a:p>
          <a:p>
            <a:pPr marL="539749" indent="-269875" lvl="1">
              <a:lnSpc>
                <a:spcPts val="3249"/>
              </a:lnSpc>
              <a:buFont typeface="Arial"/>
              <a:buChar char="•"/>
            </a:pPr>
            <a:r>
              <a:rPr lang="en-US" sz="2499" spc="49">
                <a:solidFill>
                  <a:srgbClr val="000000"/>
                </a:solidFill>
                <a:latin typeface="Montserrat"/>
              </a:rPr>
              <a:t>Then I used this script which iterates through each image class within the 'data' directory.</a:t>
            </a:r>
          </a:p>
          <a:p>
            <a:pPr>
              <a:lnSpc>
                <a:spcPts val="3249"/>
              </a:lnSpc>
            </a:pPr>
          </a:p>
          <a:p>
            <a:pPr marL="539749" indent="-269875" lvl="1">
              <a:lnSpc>
                <a:spcPts val="3249"/>
              </a:lnSpc>
              <a:buFont typeface="Arial"/>
              <a:buChar char="•"/>
            </a:pPr>
            <a:r>
              <a:rPr lang="en-US" sz="2499" spc="49">
                <a:solidFill>
                  <a:srgbClr val="000000"/>
                </a:solidFill>
                <a:latin typeface="Montserrat"/>
              </a:rPr>
              <a:t>For each image file, it checks if the file format is within the accepted types. Corrupted or incompatible images are identified and removed.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8418957" y="1028700"/>
            <a:ext cx="8521947" cy="3053504"/>
          </a:xfrm>
          <a:custGeom>
            <a:avLst/>
            <a:gdLst/>
            <a:ahLst/>
            <a:cxnLst/>
            <a:rect r="r" b="b" t="t" l="l"/>
            <a:pathLst>
              <a:path h="3053504" w="8521947">
                <a:moveTo>
                  <a:pt x="0" y="0"/>
                </a:moveTo>
                <a:lnTo>
                  <a:pt x="8521947" y="0"/>
                </a:lnTo>
                <a:lnTo>
                  <a:pt x="8521947" y="3053504"/>
                </a:lnTo>
                <a:lnTo>
                  <a:pt x="0" y="3053504"/>
                </a:lnTo>
                <a:lnTo>
                  <a:pt x="0" y="0"/>
                </a:lnTo>
                <a:close/>
              </a:path>
            </a:pathLst>
          </a:custGeom>
          <a:blipFill>
            <a:blip r:embed="rId4"/>
            <a:stretch>
              <a:fillRect l="0" t="0" r="0" b="0"/>
            </a:stretch>
          </a:blipFill>
        </p:spPr>
      </p:sp>
      <p:sp>
        <p:nvSpPr>
          <p:cNvPr name="Freeform 7" id="7"/>
          <p:cNvSpPr/>
          <p:nvPr/>
        </p:nvSpPr>
        <p:spPr>
          <a:xfrm flipH="false" flipV="false" rot="0">
            <a:off x="5745482" y="5256630"/>
            <a:ext cx="10813024" cy="4001670"/>
          </a:xfrm>
          <a:custGeom>
            <a:avLst/>
            <a:gdLst/>
            <a:ahLst/>
            <a:cxnLst/>
            <a:rect r="r" b="b" t="t" l="l"/>
            <a:pathLst>
              <a:path h="4001670" w="10813024">
                <a:moveTo>
                  <a:pt x="0" y="0"/>
                </a:moveTo>
                <a:lnTo>
                  <a:pt x="10813025" y="0"/>
                </a:lnTo>
                <a:lnTo>
                  <a:pt x="10813025" y="4001670"/>
                </a:lnTo>
                <a:lnTo>
                  <a:pt x="0" y="4001670"/>
                </a:lnTo>
                <a:lnTo>
                  <a:pt x="0" y="0"/>
                </a:lnTo>
                <a:close/>
              </a:path>
            </a:pathLst>
          </a:custGeom>
          <a:blipFill>
            <a:blip r:embed="rId5"/>
            <a:stretch>
              <a:fillRect l="0" t="0" r="0" b="0"/>
            </a:stretch>
          </a:blipFill>
        </p:spPr>
      </p:sp>
      <p:sp>
        <p:nvSpPr>
          <p:cNvPr name="TextBox 8" id="8"/>
          <p:cNvSpPr txBox="true"/>
          <p:nvPr/>
        </p:nvSpPr>
        <p:spPr>
          <a:xfrm rot="0">
            <a:off x="1028700" y="1050825"/>
            <a:ext cx="7713061"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DATA LOADING</a:t>
            </a:r>
          </a:p>
        </p:txBody>
      </p:sp>
      <p:sp>
        <p:nvSpPr>
          <p:cNvPr name="TextBox 9" id="9"/>
          <p:cNvSpPr txBox="true"/>
          <p:nvPr/>
        </p:nvSpPr>
        <p:spPr>
          <a:xfrm rot="0">
            <a:off x="1028700" y="2271758"/>
            <a:ext cx="6834278" cy="3263900"/>
          </a:xfrm>
          <a:prstGeom prst="rect">
            <a:avLst/>
          </a:prstGeom>
        </p:spPr>
        <p:txBody>
          <a:bodyPr anchor="t" rtlCol="false" tIns="0" lIns="0" bIns="0" rIns="0">
            <a:spAutoFit/>
          </a:bodyPr>
          <a:lstStyle/>
          <a:p>
            <a:pPr marL="539749" indent="-269875" lvl="1">
              <a:lnSpc>
                <a:spcPts val="3249"/>
              </a:lnSpc>
              <a:buFont typeface="Arial"/>
              <a:buChar char="•"/>
            </a:pPr>
            <a:r>
              <a:rPr lang="en-US" sz="2499" spc="49">
                <a:solidFill>
                  <a:srgbClr val="000000"/>
                </a:solidFill>
                <a:latin typeface="Montserrat"/>
              </a:rPr>
              <a:t>Employed TensorFlow to construct an image dataset.</a:t>
            </a:r>
          </a:p>
          <a:p>
            <a:pPr>
              <a:lnSpc>
                <a:spcPts val="3249"/>
              </a:lnSpc>
            </a:pPr>
          </a:p>
          <a:p>
            <a:pPr marL="539749" indent="-269875" lvl="1">
              <a:lnSpc>
                <a:spcPts val="3249"/>
              </a:lnSpc>
              <a:buFont typeface="Arial"/>
              <a:buChar char="•"/>
            </a:pPr>
            <a:r>
              <a:rPr lang="en-US" sz="2499" spc="49">
                <a:solidFill>
                  <a:srgbClr val="000000"/>
                </a:solidFill>
                <a:latin typeface="Montserrat"/>
              </a:rPr>
              <a:t>Then, u</a:t>
            </a:r>
            <a:r>
              <a:rPr lang="en-US" sz="2499" spc="49">
                <a:solidFill>
                  <a:srgbClr val="000000"/>
                </a:solidFill>
                <a:latin typeface="Montserrat"/>
              </a:rPr>
              <a:t>tilized Matplotlib for visualizing a sample batch.</a:t>
            </a:r>
          </a:p>
          <a:p>
            <a:pPr>
              <a:lnSpc>
                <a:spcPts val="3249"/>
              </a:lnSpc>
            </a:pPr>
          </a:p>
          <a:p>
            <a:pPr marL="539749" indent="-269875" lvl="1">
              <a:lnSpc>
                <a:spcPts val="3249"/>
              </a:lnSpc>
              <a:buFont typeface="Arial"/>
              <a:buChar char="•"/>
            </a:pPr>
            <a:r>
              <a:rPr lang="en-US" sz="2499" spc="49">
                <a:solidFill>
                  <a:srgbClr val="000000"/>
                </a:solidFill>
                <a:latin typeface="Montserrat"/>
              </a:rPr>
              <a:t>class labels: 1 represents human, 0 represents car.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9144000" y="927000"/>
            <a:ext cx="7941705" cy="2666771"/>
          </a:xfrm>
          <a:custGeom>
            <a:avLst/>
            <a:gdLst/>
            <a:ahLst/>
            <a:cxnLst/>
            <a:rect r="r" b="b" t="t" l="l"/>
            <a:pathLst>
              <a:path h="2666771" w="7941705">
                <a:moveTo>
                  <a:pt x="0" y="0"/>
                </a:moveTo>
                <a:lnTo>
                  <a:pt x="7941705" y="0"/>
                </a:lnTo>
                <a:lnTo>
                  <a:pt x="7941705" y="2666771"/>
                </a:lnTo>
                <a:lnTo>
                  <a:pt x="0" y="2666771"/>
                </a:lnTo>
                <a:lnTo>
                  <a:pt x="0" y="0"/>
                </a:lnTo>
                <a:close/>
              </a:path>
            </a:pathLst>
          </a:custGeom>
          <a:blipFill>
            <a:blip r:embed="rId4"/>
            <a:stretch>
              <a:fillRect l="0" t="0" r="0" b="-37981"/>
            </a:stretch>
          </a:blipFill>
        </p:spPr>
      </p:sp>
      <p:sp>
        <p:nvSpPr>
          <p:cNvPr name="Freeform 7" id="7"/>
          <p:cNvSpPr/>
          <p:nvPr/>
        </p:nvSpPr>
        <p:spPr>
          <a:xfrm flipH="false" flipV="false" rot="0">
            <a:off x="8741761" y="3841421"/>
            <a:ext cx="8494818" cy="2386185"/>
          </a:xfrm>
          <a:custGeom>
            <a:avLst/>
            <a:gdLst/>
            <a:ahLst/>
            <a:cxnLst/>
            <a:rect r="r" b="b" t="t" l="l"/>
            <a:pathLst>
              <a:path h="2386185" w="8494818">
                <a:moveTo>
                  <a:pt x="0" y="0"/>
                </a:moveTo>
                <a:lnTo>
                  <a:pt x="8494818" y="0"/>
                </a:lnTo>
                <a:lnTo>
                  <a:pt x="8494818" y="2386185"/>
                </a:lnTo>
                <a:lnTo>
                  <a:pt x="0" y="2386185"/>
                </a:lnTo>
                <a:lnTo>
                  <a:pt x="0" y="0"/>
                </a:lnTo>
                <a:close/>
              </a:path>
            </a:pathLst>
          </a:custGeom>
          <a:blipFill>
            <a:blip r:embed="rId5"/>
            <a:stretch>
              <a:fillRect l="0" t="0" r="0" b="0"/>
            </a:stretch>
          </a:blipFill>
        </p:spPr>
      </p:sp>
      <p:sp>
        <p:nvSpPr>
          <p:cNvPr name="Freeform 8" id="8"/>
          <p:cNvSpPr/>
          <p:nvPr/>
        </p:nvSpPr>
        <p:spPr>
          <a:xfrm flipH="false" flipV="false" rot="0">
            <a:off x="7672879" y="6733506"/>
            <a:ext cx="9586421" cy="2229779"/>
          </a:xfrm>
          <a:custGeom>
            <a:avLst/>
            <a:gdLst/>
            <a:ahLst/>
            <a:cxnLst/>
            <a:rect r="r" b="b" t="t" l="l"/>
            <a:pathLst>
              <a:path h="2229779" w="9586421">
                <a:moveTo>
                  <a:pt x="0" y="0"/>
                </a:moveTo>
                <a:lnTo>
                  <a:pt x="9586421" y="0"/>
                </a:lnTo>
                <a:lnTo>
                  <a:pt x="9586421" y="2229779"/>
                </a:lnTo>
                <a:lnTo>
                  <a:pt x="0" y="2229779"/>
                </a:lnTo>
                <a:lnTo>
                  <a:pt x="0" y="0"/>
                </a:lnTo>
                <a:close/>
              </a:path>
            </a:pathLst>
          </a:custGeom>
          <a:blipFill>
            <a:blip r:embed="rId6"/>
            <a:stretch>
              <a:fillRect l="0" t="0" r="0" b="0"/>
            </a:stretch>
          </a:blipFill>
        </p:spPr>
      </p:sp>
      <p:sp>
        <p:nvSpPr>
          <p:cNvPr name="TextBox 9" id="9"/>
          <p:cNvSpPr txBox="true"/>
          <p:nvPr/>
        </p:nvSpPr>
        <p:spPr>
          <a:xfrm rot="0">
            <a:off x="1028700" y="1050825"/>
            <a:ext cx="7713061"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DATA SPLITTING</a:t>
            </a:r>
          </a:p>
        </p:txBody>
      </p:sp>
      <p:sp>
        <p:nvSpPr>
          <p:cNvPr name="TextBox 10" id="10"/>
          <p:cNvSpPr txBox="true"/>
          <p:nvPr/>
        </p:nvSpPr>
        <p:spPr>
          <a:xfrm rot="0">
            <a:off x="1028700" y="2101486"/>
            <a:ext cx="6834278" cy="6130925"/>
          </a:xfrm>
          <a:prstGeom prst="rect">
            <a:avLst/>
          </a:prstGeom>
        </p:spPr>
        <p:txBody>
          <a:bodyPr anchor="t" rtlCol="false" tIns="0" lIns="0" bIns="0" rIns="0">
            <a:spAutoFit/>
          </a:bodyPr>
          <a:lstStyle/>
          <a:p>
            <a:pPr>
              <a:lnSpc>
                <a:spcPts val="3249"/>
              </a:lnSpc>
            </a:pPr>
          </a:p>
          <a:p>
            <a:pPr marL="539749" indent="-269875" lvl="1">
              <a:lnSpc>
                <a:spcPts val="3249"/>
              </a:lnSpc>
              <a:buFont typeface="Arial"/>
              <a:buChar char="•"/>
            </a:pPr>
            <a:r>
              <a:rPr lang="en-US" sz="2499" spc="49">
                <a:solidFill>
                  <a:srgbClr val="000000"/>
                </a:solidFill>
                <a:latin typeface="Montserrat"/>
              </a:rPr>
              <a:t>Employed a lambda function to scale pixel values between 0 and 1. Which enhances uniformity and facilitates model convergence.</a:t>
            </a:r>
          </a:p>
          <a:p>
            <a:pPr>
              <a:lnSpc>
                <a:spcPts val="3249"/>
              </a:lnSpc>
            </a:pPr>
          </a:p>
          <a:p>
            <a:pPr marL="539749" indent="-269875" lvl="1">
              <a:lnSpc>
                <a:spcPts val="3249"/>
              </a:lnSpc>
              <a:buFont typeface="Arial"/>
              <a:buChar char="•"/>
            </a:pPr>
            <a:r>
              <a:rPr lang="en-US" sz="2499" spc="49">
                <a:solidFill>
                  <a:srgbClr val="000000"/>
                </a:solidFill>
                <a:latin typeface="Montserrat"/>
              </a:rPr>
              <a:t>Partitioned the dataset into training, validation, and testing sets.</a:t>
            </a:r>
          </a:p>
          <a:p>
            <a:pPr>
              <a:lnSpc>
                <a:spcPts val="3249"/>
              </a:lnSpc>
            </a:pPr>
          </a:p>
          <a:p>
            <a:pPr marL="539749" indent="-269875" lvl="1">
              <a:lnSpc>
                <a:spcPts val="3249"/>
              </a:lnSpc>
              <a:buFont typeface="Arial"/>
              <a:buChar char="•"/>
            </a:pPr>
            <a:r>
              <a:rPr lang="en-US" sz="2499" spc="49">
                <a:solidFill>
                  <a:srgbClr val="000000"/>
                </a:solidFill>
                <a:latin typeface="Montserrat"/>
              </a:rPr>
              <a:t>70% for training, 20% for validation, and 10% for testing.</a:t>
            </a:r>
          </a:p>
          <a:p>
            <a:pPr>
              <a:lnSpc>
                <a:spcPts val="3249"/>
              </a:lnSpc>
            </a:pPr>
          </a:p>
          <a:p>
            <a:pPr marL="539749" indent="-269875" lvl="1">
              <a:lnSpc>
                <a:spcPts val="3249"/>
              </a:lnSpc>
              <a:buFont typeface="Arial"/>
              <a:buChar char="•"/>
            </a:pPr>
            <a:r>
              <a:rPr lang="en-US" sz="2499" spc="49">
                <a:solidFill>
                  <a:srgbClr val="000000"/>
                </a:solidFill>
                <a:latin typeface="Montserrat"/>
              </a:rPr>
              <a:t>This is v</a:t>
            </a:r>
            <a:r>
              <a:rPr lang="en-US" sz="2499" spc="49">
                <a:solidFill>
                  <a:srgbClr val="000000"/>
                </a:solidFill>
                <a:latin typeface="Montserrat"/>
              </a:rPr>
              <a:t>ital for evaluating model performance and ensuring generalization.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028700" y="8963285"/>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9591065"/>
            <a:ext cx="16230600" cy="1351653"/>
          </a:xfrm>
          <a:prstGeom prst="rect">
            <a:avLst/>
          </a:prstGeom>
          <a:solidFill>
            <a:srgbClr val="01AECD"/>
          </a:solidFill>
        </p:spPr>
      </p:sp>
      <p:sp>
        <p:nvSpPr>
          <p:cNvPr name="AutoShape 5" id="5"/>
          <p:cNvSpPr/>
          <p:nvPr/>
        </p:nvSpPr>
        <p:spPr>
          <a:xfrm rot="0">
            <a:off x="1028700" y="-675827"/>
            <a:ext cx="16230600" cy="1351653"/>
          </a:xfrm>
          <a:prstGeom prst="rect">
            <a:avLst/>
          </a:prstGeom>
          <a:solidFill>
            <a:srgbClr val="01AECD"/>
          </a:solidFill>
        </p:spPr>
      </p:sp>
      <p:sp>
        <p:nvSpPr>
          <p:cNvPr name="Freeform 6" id="6"/>
          <p:cNvSpPr/>
          <p:nvPr/>
        </p:nvSpPr>
        <p:spPr>
          <a:xfrm flipH="false" flipV="false" rot="0">
            <a:off x="12309623" y="2122525"/>
            <a:ext cx="4136815" cy="1149115"/>
          </a:xfrm>
          <a:custGeom>
            <a:avLst/>
            <a:gdLst/>
            <a:ahLst/>
            <a:cxnLst/>
            <a:rect r="r" b="b" t="t" l="l"/>
            <a:pathLst>
              <a:path h="1149115" w="4136815">
                <a:moveTo>
                  <a:pt x="0" y="0"/>
                </a:moveTo>
                <a:lnTo>
                  <a:pt x="4136814" y="0"/>
                </a:lnTo>
                <a:lnTo>
                  <a:pt x="4136814" y="1149116"/>
                </a:lnTo>
                <a:lnTo>
                  <a:pt x="0" y="1149116"/>
                </a:lnTo>
                <a:lnTo>
                  <a:pt x="0" y="0"/>
                </a:lnTo>
                <a:close/>
              </a:path>
            </a:pathLst>
          </a:custGeom>
          <a:blipFill>
            <a:blip r:embed="rId4"/>
            <a:stretch>
              <a:fillRect l="0" t="0" r="0" b="0"/>
            </a:stretch>
          </a:blipFill>
        </p:spPr>
      </p:sp>
      <p:sp>
        <p:nvSpPr>
          <p:cNvPr name="Freeform 7" id="7"/>
          <p:cNvSpPr/>
          <p:nvPr/>
        </p:nvSpPr>
        <p:spPr>
          <a:xfrm flipH="false" flipV="false" rot="0">
            <a:off x="10039521" y="3744509"/>
            <a:ext cx="7486881" cy="4397112"/>
          </a:xfrm>
          <a:custGeom>
            <a:avLst/>
            <a:gdLst/>
            <a:ahLst/>
            <a:cxnLst/>
            <a:rect r="r" b="b" t="t" l="l"/>
            <a:pathLst>
              <a:path h="4397112" w="7486881">
                <a:moveTo>
                  <a:pt x="0" y="0"/>
                </a:moveTo>
                <a:lnTo>
                  <a:pt x="7486881" y="0"/>
                </a:lnTo>
                <a:lnTo>
                  <a:pt x="7486881" y="4397112"/>
                </a:lnTo>
                <a:lnTo>
                  <a:pt x="0" y="4397112"/>
                </a:lnTo>
                <a:lnTo>
                  <a:pt x="0" y="0"/>
                </a:lnTo>
                <a:close/>
              </a:path>
            </a:pathLst>
          </a:custGeom>
          <a:blipFill>
            <a:blip r:embed="rId5"/>
            <a:stretch>
              <a:fillRect l="0" t="0" r="-1613" b="0"/>
            </a:stretch>
          </a:blipFill>
        </p:spPr>
      </p:sp>
      <p:sp>
        <p:nvSpPr>
          <p:cNvPr name="TextBox 8" id="8"/>
          <p:cNvSpPr txBox="true"/>
          <p:nvPr/>
        </p:nvSpPr>
        <p:spPr>
          <a:xfrm rot="0">
            <a:off x="1028700" y="1050825"/>
            <a:ext cx="13349330" cy="822061"/>
          </a:xfrm>
          <a:prstGeom prst="rect">
            <a:avLst/>
          </a:prstGeom>
        </p:spPr>
        <p:txBody>
          <a:bodyPr anchor="t" rtlCol="false" tIns="0" lIns="0" bIns="0" rIns="0">
            <a:spAutoFit/>
          </a:bodyPr>
          <a:lstStyle/>
          <a:p>
            <a:pPr>
              <a:lnSpc>
                <a:spcPts val="6115"/>
              </a:lnSpc>
            </a:pPr>
            <a:r>
              <a:rPr lang="en-US" sz="6240" spc="-368">
                <a:solidFill>
                  <a:srgbClr val="01859D"/>
                </a:solidFill>
                <a:latin typeface="Montserrat Ultra-Bold Italics"/>
              </a:rPr>
              <a:t>DEEP LEARNING MODEL BUILDING </a:t>
            </a:r>
          </a:p>
        </p:txBody>
      </p:sp>
      <p:sp>
        <p:nvSpPr>
          <p:cNvPr name="TextBox 9" id="9"/>
          <p:cNvSpPr txBox="true"/>
          <p:nvPr/>
        </p:nvSpPr>
        <p:spPr>
          <a:xfrm rot="0">
            <a:off x="1028700" y="2256103"/>
            <a:ext cx="8670134" cy="6304915"/>
          </a:xfrm>
          <a:prstGeom prst="rect">
            <a:avLst/>
          </a:prstGeom>
        </p:spPr>
        <p:txBody>
          <a:bodyPr anchor="t" rtlCol="false" tIns="0" lIns="0" bIns="0" rIns="0">
            <a:spAutoFit/>
          </a:bodyPr>
          <a:lstStyle/>
          <a:p>
            <a:pPr>
              <a:lnSpc>
                <a:spcPts val="2990"/>
              </a:lnSpc>
            </a:pPr>
          </a:p>
          <a:p>
            <a:pPr marL="496571" indent="-248285" lvl="1">
              <a:lnSpc>
                <a:spcPts val="2990"/>
              </a:lnSpc>
              <a:buFont typeface="Arial"/>
              <a:buChar char="•"/>
            </a:pPr>
            <a:r>
              <a:rPr lang="en-US" sz="2300" spc="46">
                <a:solidFill>
                  <a:srgbClr val="000000"/>
                </a:solidFill>
                <a:latin typeface="Montserrat"/>
              </a:rPr>
              <a:t>Built a deep learning model for image classification using TensorFlow's Keras API.</a:t>
            </a:r>
          </a:p>
          <a:p>
            <a:pPr marL="496571" indent="-248285" lvl="1">
              <a:lnSpc>
                <a:spcPts val="2990"/>
              </a:lnSpc>
              <a:buFont typeface="Arial"/>
              <a:buChar char="•"/>
            </a:pPr>
            <a:r>
              <a:rPr lang="en-US" sz="2300" spc="46">
                <a:solidFill>
                  <a:srgbClr val="000000"/>
                </a:solidFill>
                <a:latin typeface="Montserrat"/>
              </a:rPr>
              <a:t>Utilized a Sequential model structure to stack layers.</a:t>
            </a:r>
          </a:p>
          <a:p>
            <a:pPr marL="496571" indent="-248285" lvl="1">
              <a:lnSpc>
                <a:spcPts val="2990"/>
              </a:lnSpc>
              <a:buFont typeface="Arial"/>
              <a:buChar char="•"/>
            </a:pPr>
            <a:r>
              <a:rPr lang="en-US" sz="2300" spc="46">
                <a:solidFill>
                  <a:srgbClr val="000000"/>
                </a:solidFill>
                <a:latin typeface="Montserrat"/>
              </a:rPr>
              <a:t>Integrated Convolutional Neural Network (CNN) layers for feature extraction:</a:t>
            </a:r>
          </a:p>
          <a:p>
            <a:pPr marL="496571" indent="-248285" lvl="1">
              <a:lnSpc>
                <a:spcPts val="2990"/>
              </a:lnSpc>
              <a:buFont typeface="Arial"/>
              <a:buChar char="•"/>
            </a:pPr>
            <a:r>
              <a:rPr lang="en-US" sz="2300" spc="46">
                <a:solidFill>
                  <a:srgbClr val="000000"/>
                </a:solidFill>
                <a:latin typeface="Montserrat"/>
              </a:rPr>
              <a:t>Conv2D layers with varying filter sizes and activation functions.</a:t>
            </a:r>
          </a:p>
          <a:p>
            <a:pPr marL="496571" indent="-248285" lvl="1">
              <a:lnSpc>
                <a:spcPts val="2990"/>
              </a:lnSpc>
              <a:buFont typeface="Arial"/>
              <a:buChar char="•"/>
            </a:pPr>
            <a:r>
              <a:rPr lang="en-US" sz="2300" spc="46">
                <a:solidFill>
                  <a:srgbClr val="000000"/>
                </a:solidFill>
                <a:latin typeface="Montserrat"/>
              </a:rPr>
              <a:t>MaxPooling2D layers for down-sampling spatial dimensions.</a:t>
            </a:r>
          </a:p>
          <a:p>
            <a:pPr marL="496571" indent="-248285" lvl="1">
              <a:lnSpc>
                <a:spcPts val="2990"/>
              </a:lnSpc>
              <a:buFont typeface="Arial"/>
              <a:buChar char="•"/>
            </a:pPr>
            <a:r>
              <a:rPr lang="en-US" sz="2300" spc="46">
                <a:solidFill>
                  <a:srgbClr val="000000"/>
                </a:solidFill>
                <a:latin typeface="Montserrat"/>
              </a:rPr>
              <a:t>Flattened the output and added fully connected Dense layers for classification.</a:t>
            </a:r>
          </a:p>
          <a:p>
            <a:pPr marL="496571" indent="-248285" lvl="1">
              <a:lnSpc>
                <a:spcPts val="2990"/>
              </a:lnSpc>
              <a:buFont typeface="Arial"/>
              <a:buChar char="•"/>
            </a:pPr>
            <a:r>
              <a:rPr lang="en-US" sz="2300" spc="46">
                <a:solidFill>
                  <a:srgbClr val="000000"/>
                </a:solidFill>
                <a:latin typeface="Montserrat"/>
              </a:rPr>
              <a:t>Applied ReLU activation to enhance non-linearity.</a:t>
            </a:r>
          </a:p>
          <a:p>
            <a:pPr marL="496571" indent="-248285" lvl="1">
              <a:lnSpc>
                <a:spcPts val="2990"/>
              </a:lnSpc>
              <a:buFont typeface="Arial"/>
              <a:buChar char="•"/>
            </a:pPr>
            <a:r>
              <a:rPr lang="en-US" sz="2300" spc="46">
                <a:solidFill>
                  <a:srgbClr val="000000"/>
                </a:solidFill>
                <a:latin typeface="Montserrat"/>
              </a:rPr>
              <a:t>Implemented a Sigmoid activation in the final layer for binary classification.</a:t>
            </a:r>
          </a:p>
          <a:p>
            <a:pPr marL="496571" indent="-248285" lvl="1">
              <a:lnSpc>
                <a:spcPts val="2990"/>
              </a:lnSpc>
              <a:buFont typeface="Arial"/>
              <a:buChar char="•"/>
            </a:pPr>
            <a:r>
              <a:rPr lang="en-US" sz="2300" spc="46">
                <a:solidFill>
                  <a:srgbClr val="000000"/>
                </a:solidFill>
                <a:latin typeface="Montserrat"/>
              </a:rPr>
              <a:t>Utilized the Adam optimizer and Binary Crossentropy loss function during model compilation.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DAF5ZEH9VLc</dc:identifier>
  <dcterms:modified xsi:type="dcterms:W3CDTF">2011-08-01T06:04:30Z</dcterms:modified>
  <cp:revision>1</cp:revision>
  <dc:title>Oeson-Training-Final-Project_Deep-Learing_Anass</dc:title>
</cp:coreProperties>
</file>